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1"/>
  </p:notesMasterIdLst>
  <p:sldIdLst>
    <p:sldId id="256" r:id="rId2"/>
    <p:sldId id="257" r:id="rId3"/>
    <p:sldId id="258" r:id="rId4"/>
    <p:sldId id="259" r:id="rId5"/>
    <p:sldId id="264" r:id="rId6"/>
    <p:sldId id="260" r:id="rId7"/>
    <p:sldId id="261" r:id="rId8"/>
    <p:sldId id="262" r:id="rId9"/>
    <p:sldId id="263" r:id="rId1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0925" autoAdjust="0"/>
  </p:normalViewPr>
  <p:slideViewPr>
    <p:cSldViewPr>
      <p:cViewPr>
        <p:scale>
          <a:sx n="80" d="100"/>
          <a:sy n="80" d="100"/>
        </p:scale>
        <p:origin x="-966" y="4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1"/>
    <c:plotArea>
      <c:layout/>
      <c:barChart>
        <c:barDir val="col"/>
        <c:grouping val="stacked"/>
        <c:varyColors val="0"/>
        <c:ser>
          <c:idx val="0"/>
          <c:order val="0"/>
          <c:tx>
            <c:strRef>
              <c:f>Arkusz1!$B$1</c:f>
              <c:strCache>
                <c:ptCount val="1"/>
                <c:pt idx="0">
                  <c:v>Stan wiedzy w zakresie bezpieczeństwa żywności</c:v>
                </c:pt>
              </c:strCache>
            </c:strRef>
          </c:tx>
          <c:invertIfNegative val="0"/>
          <c:dLbls>
            <c:dLbl>
              <c:idx val="0"/>
              <c:layout>
                <c:manualLayout>
                  <c:x val="1.6330490027857136E-3"/>
                  <c:y val="-4.7473327313234039E-2"/>
                </c:manualLayout>
              </c:layout>
              <c:dLblPos val="ctr"/>
              <c:showLegendKey val="0"/>
              <c:showVal val="1"/>
              <c:showCatName val="0"/>
              <c:showSerName val="0"/>
              <c:showPercent val="0"/>
              <c:showBubbleSize val="0"/>
            </c:dLbl>
            <c:dLbl>
              <c:idx val="1"/>
              <c:layout>
                <c:manualLayout>
                  <c:x val="1.6330490027856987E-3"/>
                  <c:y val="-0.13319605765143189"/>
                </c:manualLayout>
              </c:layout>
              <c:tx>
                <c:rich>
                  <a:bodyPr/>
                  <a:lstStyle/>
                  <a:p>
                    <a:r>
                      <a:rPr lang="en-US" sz="1600" baseline="0" dirty="0"/>
                      <a:t>10%</a:t>
                    </a:r>
                    <a:endParaRPr lang="en-US" dirty="0"/>
                  </a:p>
                </c:rich>
              </c:tx>
              <c:dLblPos val="ctr"/>
              <c:showLegendKey val="0"/>
              <c:showVal val="1"/>
              <c:showCatName val="0"/>
              <c:showSerName val="0"/>
              <c:showPercent val="0"/>
              <c:showBubbleSize val="0"/>
            </c:dLbl>
            <c:dLbl>
              <c:idx val="2"/>
              <c:layout>
                <c:manualLayout>
                  <c:x val="0"/>
                  <c:y val="-0.13319605765143189"/>
                </c:manualLayout>
              </c:layout>
              <c:dLblPos val="ctr"/>
              <c:showLegendKey val="0"/>
              <c:showVal val="1"/>
              <c:showCatName val="0"/>
              <c:showSerName val="0"/>
              <c:showPercent val="0"/>
              <c:showBubbleSize val="0"/>
            </c:dLbl>
            <c:dLbl>
              <c:idx val="3"/>
              <c:layout>
                <c:manualLayout>
                  <c:x val="4.8991470083570958E-3"/>
                  <c:y val="-0.18469838812657885"/>
                </c:manualLayout>
              </c:layout>
              <c:dLblPos val="ctr"/>
              <c:showLegendKey val="0"/>
              <c:showVal val="1"/>
              <c:showCatName val="0"/>
              <c:showSerName val="0"/>
              <c:showPercent val="0"/>
              <c:showBubbleSize val="0"/>
            </c:dLbl>
            <c:dLbl>
              <c:idx val="4"/>
              <c:layout>
                <c:manualLayout>
                  <c:x val="3.2660980055712776E-3"/>
                  <c:y val="-0.25313918785268075"/>
                </c:manualLayout>
              </c:layout>
              <c:dLblPos val="ctr"/>
              <c:showLegendKey val="0"/>
              <c:showVal val="1"/>
              <c:showCatName val="0"/>
              <c:showSerName val="0"/>
              <c:showPercent val="0"/>
              <c:showBubbleSize val="0"/>
            </c:dLbl>
            <c:dLbl>
              <c:idx val="5"/>
              <c:layout>
                <c:manualLayout>
                  <c:x val="1.6330490027856987E-3"/>
                  <c:y val="-0.39382036263205711"/>
                </c:manualLayout>
              </c:layout>
              <c:dLblPos val="ctr"/>
              <c:showLegendKey val="0"/>
              <c:showVal val="1"/>
              <c:showCatName val="0"/>
              <c:showSerName val="0"/>
              <c:showPercent val="0"/>
              <c:showBubbleSize val="0"/>
            </c:dLbl>
            <c:txPr>
              <a:bodyPr/>
              <a:lstStyle/>
              <a:p>
                <a:pPr>
                  <a:defRPr sz="1600" baseline="0"/>
                </a:pPr>
                <a:endParaRPr lang="pl-PL"/>
              </a:p>
            </c:txPr>
            <c:dLblPos val="inEnd"/>
            <c:showLegendKey val="0"/>
            <c:showVal val="1"/>
            <c:showCatName val="0"/>
            <c:showSerName val="0"/>
            <c:showPercent val="0"/>
            <c:showBubbleSize val="0"/>
            <c:showLeaderLines val="0"/>
          </c:dLbls>
          <c:cat>
            <c:strRef>
              <c:f>Arkusz1!$A$2:$A$7</c:f>
              <c:strCache>
                <c:ptCount val="6"/>
                <c:pt idx="0">
                  <c:v>Bardzo dobra</c:v>
                </c:pt>
                <c:pt idx="1">
                  <c:v>Dobra</c:v>
                </c:pt>
                <c:pt idx="2">
                  <c:v>Dostateczna</c:v>
                </c:pt>
                <c:pt idx="3">
                  <c:v>Słaba</c:v>
                </c:pt>
                <c:pt idx="4">
                  <c:v>Trudno mi ocenić</c:v>
                </c:pt>
                <c:pt idx="5">
                  <c:v>Nie posiadam wiedzy</c:v>
                </c:pt>
              </c:strCache>
            </c:strRef>
          </c:cat>
          <c:val>
            <c:numRef>
              <c:f>Arkusz1!$B$2:$B$7</c:f>
              <c:numCache>
                <c:formatCode>0%</c:formatCode>
                <c:ptCount val="6"/>
                <c:pt idx="0">
                  <c:v>0</c:v>
                </c:pt>
                <c:pt idx="1">
                  <c:v>0.1</c:v>
                </c:pt>
                <c:pt idx="2">
                  <c:v>0.1</c:v>
                </c:pt>
                <c:pt idx="3">
                  <c:v>0.15</c:v>
                </c:pt>
                <c:pt idx="4">
                  <c:v>0.25</c:v>
                </c:pt>
                <c:pt idx="5">
                  <c:v>0.4</c:v>
                </c:pt>
              </c:numCache>
            </c:numRef>
          </c:val>
          <c:extLst xmlns:c16r2="http://schemas.microsoft.com/office/drawing/2015/06/chart">
            <c:ext xmlns:c16="http://schemas.microsoft.com/office/drawing/2014/chart" uri="{C3380CC4-5D6E-409C-BE32-E72D297353CC}">
              <c16:uniqueId val="{00000000-D5A1-403F-8178-75C6258B41AC}"/>
            </c:ext>
          </c:extLst>
        </c:ser>
        <c:dLbls>
          <c:showLegendKey val="0"/>
          <c:showVal val="0"/>
          <c:showCatName val="0"/>
          <c:showSerName val="0"/>
          <c:showPercent val="0"/>
          <c:showBubbleSize val="0"/>
        </c:dLbls>
        <c:gapWidth val="55"/>
        <c:overlap val="100"/>
        <c:axId val="149950464"/>
        <c:axId val="97532096"/>
      </c:barChart>
      <c:catAx>
        <c:axId val="149950464"/>
        <c:scaling>
          <c:orientation val="minMax"/>
        </c:scaling>
        <c:delete val="0"/>
        <c:axPos val="b"/>
        <c:numFmt formatCode="General" sourceLinked="0"/>
        <c:majorTickMark val="none"/>
        <c:minorTickMark val="none"/>
        <c:tickLblPos val="nextTo"/>
        <c:txPr>
          <a:bodyPr/>
          <a:lstStyle/>
          <a:p>
            <a:pPr>
              <a:defRPr baseline="0">
                <a:latin typeface="Times New Roman" pitchFamily="18" charset="0"/>
              </a:defRPr>
            </a:pPr>
            <a:endParaRPr lang="pl-PL"/>
          </a:p>
        </c:txPr>
        <c:crossAx val="97532096"/>
        <c:crosses val="autoZero"/>
        <c:auto val="1"/>
        <c:lblAlgn val="ctr"/>
        <c:lblOffset val="100"/>
        <c:noMultiLvlLbl val="0"/>
      </c:catAx>
      <c:valAx>
        <c:axId val="97532096"/>
        <c:scaling>
          <c:orientation val="minMax"/>
        </c:scaling>
        <c:delete val="0"/>
        <c:axPos val="l"/>
        <c:majorGridlines/>
        <c:numFmt formatCode="0%" sourceLinked="1"/>
        <c:majorTickMark val="none"/>
        <c:minorTickMark val="none"/>
        <c:tickLblPos val="nextTo"/>
        <c:txPr>
          <a:bodyPr/>
          <a:lstStyle/>
          <a:p>
            <a:pPr>
              <a:defRPr sz="1400" baseline="0"/>
            </a:pPr>
            <a:endParaRPr lang="pl-PL"/>
          </a:p>
        </c:txPr>
        <c:crossAx val="149950464"/>
        <c:crosses val="autoZero"/>
        <c:crossBetween val="between"/>
      </c:valAx>
    </c:plotArea>
    <c:plotVisOnly val="1"/>
    <c:dispBlanksAs val="gap"/>
    <c:showDLblsOverMax val="0"/>
  </c:chart>
  <c:spPr>
    <a:ln>
      <a:noFill/>
    </a:ln>
  </c:spPr>
  <c:txPr>
    <a:bodyPr/>
    <a:lstStyle/>
    <a:p>
      <a:pPr>
        <a:defRPr sz="1300" baseline="0"/>
      </a:pPr>
      <a:endParaRPr lang="pl-P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strRef>
              <c:f>Arkusz1!$B$1</c:f>
              <c:strCache>
                <c:ptCount val="1"/>
                <c:pt idx="0">
                  <c:v>podstawowe</c:v>
                </c:pt>
              </c:strCache>
            </c:strRef>
          </c:tx>
          <c:invertIfNegative val="0"/>
          <c:dLbls>
            <c:txPr>
              <a:bodyPr/>
              <a:lstStyle/>
              <a:p>
                <a:pPr>
                  <a:defRPr sz="1600" baseline="0">
                    <a:latin typeface="Times New Roman" pitchFamily="18" charset="0"/>
                  </a:defRPr>
                </a:pPr>
                <a:endParaRPr lang="pl-PL"/>
              </a:p>
            </c:txPr>
            <c:showLegendKey val="0"/>
            <c:showVal val="1"/>
            <c:showCatName val="0"/>
            <c:showSerName val="0"/>
            <c:showPercent val="0"/>
            <c:showBubbleSize val="0"/>
            <c:showLeaderLines val="0"/>
          </c:dLbls>
          <c:cat>
            <c:strRef>
              <c:f>Arkusz1!$A$2:$A$3</c:f>
              <c:strCache>
                <c:ptCount val="2"/>
                <c:pt idx="0">
                  <c:v>Tak</c:v>
                </c:pt>
                <c:pt idx="1">
                  <c:v>Nie</c:v>
                </c:pt>
              </c:strCache>
            </c:strRef>
          </c:cat>
          <c:val>
            <c:numRef>
              <c:f>Arkusz1!$B$2:$B$3</c:f>
              <c:numCache>
                <c:formatCode>0%</c:formatCode>
                <c:ptCount val="2"/>
                <c:pt idx="0">
                  <c:v>0</c:v>
                </c:pt>
                <c:pt idx="1">
                  <c:v>1</c:v>
                </c:pt>
              </c:numCache>
            </c:numRef>
          </c:val>
          <c:extLst xmlns:c16r2="http://schemas.microsoft.com/office/drawing/2015/06/chart">
            <c:ext xmlns:c16="http://schemas.microsoft.com/office/drawing/2014/chart" uri="{C3380CC4-5D6E-409C-BE32-E72D297353CC}">
              <c16:uniqueId val="{00000000-687F-47FD-8489-A22E76AC715E}"/>
            </c:ext>
          </c:extLst>
        </c:ser>
        <c:ser>
          <c:idx val="1"/>
          <c:order val="1"/>
          <c:tx>
            <c:strRef>
              <c:f>Arkusz1!$C$1</c:f>
              <c:strCache>
                <c:ptCount val="1"/>
                <c:pt idx="0">
                  <c:v>zawodowe</c:v>
                </c:pt>
              </c:strCache>
            </c:strRef>
          </c:tx>
          <c:invertIfNegative val="0"/>
          <c:dLbls>
            <c:txPr>
              <a:bodyPr/>
              <a:lstStyle/>
              <a:p>
                <a:pPr>
                  <a:defRPr sz="1600" baseline="0">
                    <a:latin typeface="Times New Roman" pitchFamily="18" charset="0"/>
                  </a:defRPr>
                </a:pPr>
                <a:endParaRPr lang="pl-PL"/>
              </a:p>
            </c:txPr>
            <c:showLegendKey val="0"/>
            <c:showVal val="1"/>
            <c:showCatName val="0"/>
            <c:showSerName val="0"/>
            <c:showPercent val="0"/>
            <c:showBubbleSize val="0"/>
            <c:showLeaderLines val="0"/>
          </c:dLbls>
          <c:cat>
            <c:strRef>
              <c:f>Arkusz1!$A$2:$A$3</c:f>
              <c:strCache>
                <c:ptCount val="2"/>
                <c:pt idx="0">
                  <c:v>Tak</c:v>
                </c:pt>
                <c:pt idx="1">
                  <c:v>Nie</c:v>
                </c:pt>
              </c:strCache>
            </c:strRef>
          </c:cat>
          <c:val>
            <c:numRef>
              <c:f>Arkusz1!$C$2:$C$3</c:f>
              <c:numCache>
                <c:formatCode>0%</c:formatCode>
                <c:ptCount val="2"/>
                <c:pt idx="0">
                  <c:v>0</c:v>
                </c:pt>
                <c:pt idx="1">
                  <c:v>1</c:v>
                </c:pt>
              </c:numCache>
            </c:numRef>
          </c:val>
          <c:extLst xmlns:c16r2="http://schemas.microsoft.com/office/drawing/2015/06/chart">
            <c:ext xmlns:c16="http://schemas.microsoft.com/office/drawing/2014/chart" uri="{C3380CC4-5D6E-409C-BE32-E72D297353CC}">
              <c16:uniqueId val="{00000001-687F-47FD-8489-A22E76AC715E}"/>
            </c:ext>
          </c:extLst>
        </c:ser>
        <c:ser>
          <c:idx val="2"/>
          <c:order val="2"/>
          <c:tx>
            <c:strRef>
              <c:f>Arkusz1!$D$1</c:f>
              <c:strCache>
                <c:ptCount val="1"/>
                <c:pt idx="0">
                  <c:v>średnie</c:v>
                </c:pt>
              </c:strCache>
            </c:strRef>
          </c:tx>
          <c:invertIfNegative val="0"/>
          <c:dLbls>
            <c:txPr>
              <a:bodyPr/>
              <a:lstStyle/>
              <a:p>
                <a:pPr>
                  <a:defRPr sz="1600" baseline="0">
                    <a:latin typeface="Times New Roman" pitchFamily="18" charset="0"/>
                  </a:defRPr>
                </a:pPr>
                <a:endParaRPr lang="pl-PL"/>
              </a:p>
            </c:txPr>
            <c:showLegendKey val="0"/>
            <c:showVal val="1"/>
            <c:showCatName val="0"/>
            <c:showSerName val="0"/>
            <c:showPercent val="0"/>
            <c:showBubbleSize val="0"/>
            <c:showLeaderLines val="0"/>
          </c:dLbls>
          <c:cat>
            <c:strRef>
              <c:f>Arkusz1!$A$2:$A$3</c:f>
              <c:strCache>
                <c:ptCount val="2"/>
                <c:pt idx="0">
                  <c:v>Tak</c:v>
                </c:pt>
                <c:pt idx="1">
                  <c:v>Nie</c:v>
                </c:pt>
              </c:strCache>
            </c:strRef>
          </c:cat>
          <c:val>
            <c:numRef>
              <c:f>Arkusz1!$D$2:$D$3</c:f>
              <c:numCache>
                <c:formatCode>0%</c:formatCode>
                <c:ptCount val="2"/>
                <c:pt idx="0">
                  <c:v>0.125</c:v>
                </c:pt>
                <c:pt idx="1">
                  <c:v>0.87</c:v>
                </c:pt>
              </c:numCache>
            </c:numRef>
          </c:val>
          <c:extLst xmlns:c16r2="http://schemas.microsoft.com/office/drawing/2015/06/chart">
            <c:ext xmlns:c16="http://schemas.microsoft.com/office/drawing/2014/chart" uri="{C3380CC4-5D6E-409C-BE32-E72D297353CC}">
              <c16:uniqueId val="{00000002-687F-47FD-8489-A22E76AC715E}"/>
            </c:ext>
          </c:extLst>
        </c:ser>
        <c:ser>
          <c:idx val="3"/>
          <c:order val="3"/>
          <c:tx>
            <c:strRef>
              <c:f>Arkusz1!$E$1</c:f>
              <c:strCache>
                <c:ptCount val="1"/>
                <c:pt idx="0">
                  <c:v>wyższe</c:v>
                </c:pt>
              </c:strCache>
            </c:strRef>
          </c:tx>
          <c:invertIfNegative val="0"/>
          <c:dLbls>
            <c:txPr>
              <a:bodyPr/>
              <a:lstStyle/>
              <a:p>
                <a:pPr>
                  <a:defRPr sz="1600" baseline="0">
                    <a:latin typeface="Times New Roman" pitchFamily="18" charset="0"/>
                  </a:defRPr>
                </a:pPr>
                <a:endParaRPr lang="pl-PL"/>
              </a:p>
            </c:txPr>
            <c:showLegendKey val="0"/>
            <c:showVal val="1"/>
            <c:showCatName val="0"/>
            <c:showSerName val="0"/>
            <c:showPercent val="0"/>
            <c:showBubbleSize val="0"/>
            <c:showLeaderLines val="0"/>
          </c:dLbls>
          <c:cat>
            <c:strRef>
              <c:f>Arkusz1!$A$2:$A$3</c:f>
              <c:strCache>
                <c:ptCount val="2"/>
                <c:pt idx="0">
                  <c:v>Tak</c:v>
                </c:pt>
                <c:pt idx="1">
                  <c:v>Nie</c:v>
                </c:pt>
              </c:strCache>
            </c:strRef>
          </c:cat>
          <c:val>
            <c:numRef>
              <c:f>Arkusz1!$E$2:$E$3</c:f>
              <c:numCache>
                <c:formatCode>0%</c:formatCode>
                <c:ptCount val="2"/>
                <c:pt idx="0">
                  <c:v>0.33300000000000002</c:v>
                </c:pt>
                <c:pt idx="1">
                  <c:v>0.66600000000000004</c:v>
                </c:pt>
              </c:numCache>
            </c:numRef>
          </c:val>
          <c:extLst xmlns:c16r2="http://schemas.microsoft.com/office/drawing/2015/06/chart">
            <c:ext xmlns:c16="http://schemas.microsoft.com/office/drawing/2014/chart" uri="{C3380CC4-5D6E-409C-BE32-E72D297353CC}">
              <c16:uniqueId val="{00000003-687F-47FD-8489-A22E76AC715E}"/>
            </c:ext>
          </c:extLst>
        </c:ser>
        <c:dLbls>
          <c:showLegendKey val="0"/>
          <c:showVal val="0"/>
          <c:showCatName val="0"/>
          <c:showSerName val="0"/>
          <c:showPercent val="0"/>
          <c:showBubbleSize val="0"/>
        </c:dLbls>
        <c:gapWidth val="150"/>
        <c:axId val="149953024"/>
        <c:axId val="160169984"/>
      </c:barChart>
      <c:catAx>
        <c:axId val="149953024"/>
        <c:scaling>
          <c:orientation val="minMax"/>
        </c:scaling>
        <c:delete val="0"/>
        <c:axPos val="b"/>
        <c:numFmt formatCode="General" sourceLinked="0"/>
        <c:majorTickMark val="out"/>
        <c:minorTickMark val="none"/>
        <c:tickLblPos val="nextTo"/>
        <c:txPr>
          <a:bodyPr/>
          <a:lstStyle/>
          <a:p>
            <a:pPr>
              <a:defRPr sz="1300" baseline="0">
                <a:latin typeface="Times New Roman" pitchFamily="18" charset="0"/>
              </a:defRPr>
            </a:pPr>
            <a:endParaRPr lang="pl-PL"/>
          </a:p>
        </c:txPr>
        <c:crossAx val="160169984"/>
        <c:crosses val="autoZero"/>
        <c:auto val="1"/>
        <c:lblAlgn val="ctr"/>
        <c:lblOffset val="100"/>
        <c:noMultiLvlLbl val="0"/>
      </c:catAx>
      <c:valAx>
        <c:axId val="160169984"/>
        <c:scaling>
          <c:orientation val="minMax"/>
        </c:scaling>
        <c:delete val="0"/>
        <c:axPos val="l"/>
        <c:majorGridlines/>
        <c:numFmt formatCode="0%" sourceLinked="1"/>
        <c:majorTickMark val="out"/>
        <c:minorTickMark val="none"/>
        <c:tickLblPos val="nextTo"/>
        <c:txPr>
          <a:bodyPr/>
          <a:lstStyle/>
          <a:p>
            <a:pPr>
              <a:defRPr sz="1400" baseline="0"/>
            </a:pPr>
            <a:endParaRPr lang="pl-PL"/>
          </a:p>
        </c:txPr>
        <c:crossAx val="149953024"/>
        <c:crosses val="autoZero"/>
        <c:crossBetween val="between"/>
      </c:valAx>
    </c:plotArea>
    <c:legend>
      <c:legendPos val="r"/>
      <c:layout/>
      <c:overlay val="0"/>
      <c:txPr>
        <a:bodyPr/>
        <a:lstStyle/>
        <a:p>
          <a:pPr>
            <a:defRPr sz="1300" baseline="0">
              <a:latin typeface="Times New Roman" pitchFamily="18" charset="0"/>
            </a:defRPr>
          </a:pPr>
          <a:endParaRPr lang="pl-PL"/>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1"/>
    <c:plotArea>
      <c:layout/>
      <c:barChart>
        <c:barDir val="col"/>
        <c:grouping val="clustered"/>
        <c:varyColors val="0"/>
        <c:ser>
          <c:idx val="0"/>
          <c:order val="0"/>
          <c:tx>
            <c:strRef>
              <c:f>Arkusz1!$B$1</c:f>
              <c:strCache>
                <c:ptCount val="1"/>
                <c:pt idx="0">
                  <c:v>Seria 1</c:v>
                </c:pt>
              </c:strCache>
            </c:strRef>
          </c:tx>
          <c:invertIfNegative val="0"/>
          <c:dLbls>
            <c:txPr>
              <a:bodyPr/>
              <a:lstStyle/>
              <a:p>
                <a:pPr>
                  <a:defRPr sz="1600" baseline="0">
                    <a:latin typeface="Times New Roman" pitchFamily="18" charset="0"/>
                  </a:defRPr>
                </a:pPr>
                <a:endParaRPr lang="pl-PL"/>
              </a:p>
            </c:txPr>
            <c:showLegendKey val="0"/>
            <c:showVal val="1"/>
            <c:showCatName val="0"/>
            <c:showSerName val="0"/>
            <c:showPercent val="0"/>
            <c:showBubbleSize val="0"/>
            <c:showLeaderLines val="0"/>
          </c:dLbls>
          <c:cat>
            <c:strRef>
              <c:f>Arkusz1!$A$2:$A$5</c:f>
              <c:strCache>
                <c:ptCount val="4"/>
                <c:pt idx="0">
                  <c:v>Tak</c:v>
                </c:pt>
                <c:pt idx="1">
                  <c:v>Nie </c:v>
                </c:pt>
                <c:pt idx="2">
                  <c:v>Część tak, część nie</c:v>
                </c:pt>
                <c:pt idx="3">
                  <c:v>Nie ma żadnych instrukcji</c:v>
                </c:pt>
              </c:strCache>
            </c:strRef>
          </c:cat>
          <c:val>
            <c:numRef>
              <c:f>Arkusz1!$B$2:$B$5</c:f>
              <c:numCache>
                <c:formatCode>0%</c:formatCode>
                <c:ptCount val="4"/>
                <c:pt idx="0">
                  <c:v>1</c:v>
                </c:pt>
                <c:pt idx="1">
                  <c:v>0</c:v>
                </c:pt>
                <c:pt idx="2">
                  <c:v>0</c:v>
                </c:pt>
                <c:pt idx="3">
                  <c:v>0</c:v>
                </c:pt>
              </c:numCache>
            </c:numRef>
          </c:val>
          <c:extLst xmlns:c16r2="http://schemas.microsoft.com/office/drawing/2015/06/chart">
            <c:ext xmlns:c16="http://schemas.microsoft.com/office/drawing/2014/chart" uri="{C3380CC4-5D6E-409C-BE32-E72D297353CC}">
              <c16:uniqueId val="{00000000-DCC6-46C4-9333-8900A81FAA07}"/>
            </c:ext>
          </c:extLst>
        </c:ser>
        <c:dLbls>
          <c:showLegendKey val="0"/>
          <c:showVal val="0"/>
          <c:showCatName val="0"/>
          <c:showSerName val="0"/>
          <c:showPercent val="0"/>
          <c:showBubbleSize val="0"/>
        </c:dLbls>
        <c:gapWidth val="150"/>
        <c:axId val="150017536"/>
        <c:axId val="160221440"/>
      </c:barChart>
      <c:catAx>
        <c:axId val="150017536"/>
        <c:scaling>
          <c:orientation val="minMax"/>
        </c:scaling>
        <c:delete val="0"/>
        <c:axPos val="b"/>
        <c:numFmt formatCode="General" sourceLinked="0"/>
        <c:majorTickMark val="out"/>
        <c:minorTickMark val="none"/>
        <c:tickLblPos val="nextTo"/>
        <c:txPr>
          <a:bodyPr/>
          <a:lstStyle/>
          <a:p>
            <a:pPr>
              <a:defRPr sz="1300" baseline="0">
                <a:latin typeface="Times New Roman" pitchFamily="18" charset="0"/>
              </a:defRPr>
            </a:pPr>
            <a:endParaRPr lang="pl-PL"/>
          </a:p>
        </c:txPr>
        <c:crossAx val="160221440"/>
        <c:crosses val="autoZero"/>
        <c:auto val="1"/>
        <c:lblAlgn val="ctr"/>
        <c:lblOffset val="100"/>
        <c:noMultiLvlLbl val="0"/>
      </c:catAx>
      <c:valAx>
        <c:axId val="160221440"/>
        <c:scaling>
          <c:orientation val="minMax"/>
        </c:scaling>
        <c:delete val="0"/>
        <c:axPos val="l"/>
        <c:majorGridlines/>
        <c:numFmt formatCode="0%" sourceLinked="1"/>
        <c:majorTickMark val="out"/>
        <c:minorTickMark val="none"/>
        <c:tickLblPos val="nextTo"/>
        <c:txPr>
          <a:bodyPr/>
          <a:lstStyle/>
          <a:p>
            <a:pPr>
              <a:defRPr sz="1400" baseline="0">
                <a:latin typeface="Times New Roman" pitchFamily="18" charset="0"/>
              </a:defRPr>
            </a:pPr>
            <a:endParaRPr lang="pl-PL"/>
          </a:p>
        </c:txPr>
        <c:crossAx val="150017536"/>
        <c:crosses val="autoZero"/>
        <c:crossBetween val="between"/>
      </c:valAx>
    </c:plotArea>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31569B-94DA-443A-B7FA-F063D161DF0E}" type="datetimeFigureOut">
              <a:rPr lang="pl-PL" smtClean="0"/>
              <a:t>2018-02-21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00D899-9B6E-47AA-9C1E-AFA1C9E4F838}" type="slidenum">
              <a:rPr lang="pl-PL" smtClean="0"/>
              <a:t>‹#›</a:t>
            </a:fld>
            <a:endParaRPr lang="pl-PL"/>
          </a:p>
        </p:txBody>
      </p:sp>
    </p:spTree>
    <p:extLst>
      <p:ext uri="{BB962C8B-B14F-4D97-AF65-F5344CB8AC3E}">
        <p14:creationId xmlns:p14="http://schemas.microsoft.com/office/powerpoint/2010/main" val="1482281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Oczekiwaniem wobec żywności jest to, aby była bezpieczna dla zdrowia oraz życia konsumenta. Wymagania te pozwala spełnić system HACCP. Celem tego systemu jest identyfikacja zagrożeń mogących wystąpić na całej linii produkcyjnej. Zadaniem systemu jest także analiza i ocena poziomu istotności danego ryzyka oraz określenie prawdopodobieństwa jego potencjalnego wystąpienia. HACCP jest polecany przez Światową Organizacje Zdrowia (WHO), a także obowiązkowy w krajach Unii Europejskiej.</a:t>
            </a:r>
          </a:p>
          <a:p>
            <a:r>
              <a:rPr lang="pl-PL" sz="1200" kern="1200" dirty="0" smtClean="0">
                <a:solidFill>
                  <a:schemeClr val="tx1"/>
                </a:solidFill>
                <a:effectLst/>
                <a:latin typeface="+mn-lt"/>
                <a:ea typeface="+mn-ea"/>
                <a:cs typeface="+mn-cs"/>
              </a:rPr>
              <a:t>Bezpieczeństwo jest to najistotniejszy  element żywności  a system HACCP pozwala na uzyskanie pewności, że zakład wykonał wszystko dla bezpieczeństwa wyrobu i konsumenta, w odniesieniu do przepisów, zasad dobrej praktyki produkcyjnej, dobrej praktyki higienicznej i potrzeb klientów. Dlatego też celem mojej pracy była…</a:t>
            </a:r>
          </a:p>
          <a:p>
            <a:endParaRPr lang="pl-PL" dirty="0"/>
          </a:p>
        </p:txBody>
      </p:sp>
      <p:sp>
        <p:nvSpPr>
          <p:cNvPr id="4" name="Symbol zastępczy numeru slajdu 3"/>
          <p:cNvSpPr>
            <a:spLocks noGrp="1"/>
          </p:cNvSpPr>
          <p:nvPr>
            <p:ph type="sldNum" sz="quarter" idx="10"/>
          </p:nvPr>
        </p:nvSpPr>
        <p:spPr/>
        <p:txBody>
          <a:bodyPr/>
          <a:lstStyle/>
          <a:p>
            <a:fld id="{8C00D899-9B6E-47AA-9C1E-AFA1C9E4F838}" type="slidenum">
              <a:rPr lang="pl-PL" smtClean="0"/>
              <a:t>2</a:t>
            </a:fld>
            <a:endParaRPr lang="pl-PL"/>
          </a:p>
        </p:txBody>
      </p:sp>
    </p:spTree>
    <p:extLst>
      <p:ext uri="{BB962C8B-B14F-4D97-AF65-F5344CB8AC3E}">
        <p14:creationId xmlns:p14="http://schemas.microsoft.com/office/powerpoint/2010/main" val="1034804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W pracy poddano analizie dokumentację związaną z systemem HACCP w badanej piekarni zlokalizowanej na terenie województwa podkarpackiego. Były to instrukcje Dobrej Praktyki Produkcyjnej (GMP), Dobrej Praktyki Higienicznej (GHP), księga HACCP.</a:t>
            </a:r>
          </a:p>
          <a:p>
            <a:r>
              <a:rPr lang="pl-PL" sz="1200" kern="1200" dirty="0" smtClean="0">
                <a:solidFill>
                  <a:schemeClr val="tx1"/>
                </a:solidFill>
                <a:effectLst/>
                <a:latin typeface="+mn-lt"/>
                <a:ea typeface="+mn-ea"/>
                <a:cs typeface="+mn-cs"/>
              </a:rPr>
              <a:t>Badania ankietowe przeprowadzono w grudniu 2017 roku na grupie 20 pracowników badanej firmy. Były to osoby zarówno na stanowiskach kierowniczych, jak i produkcyjnych z różnym stażem pracy oraz posiadający różne wykształcenia podstawowe, zawodowe, średnie a także wyższe. Personel charakteryzował się różnym stażem pracy. Najwięcej pracowników było ze stażem pracy powyżej 10 lat, najmniej ze stażem niższym niż 2 lata.</a:t>
            </a:r>
          </a:p>
          <a:p>
            <a:r>
              <a:rPr lang="pl-PL" sz="1200" kern="1200" dirty="0" smtClean="0">
                <a:solidFill>
                  <a:schemeClr val="tx1"/>
                </a:solidFill>
                <a:effectLst/>
                <a:latin typeface="+mn-lt"/>
                <a:ea typeface="+mn-ea"/>
                <a:cs typeface="+mn-cs"/>
              </a:rPr>
              <a:t>Zdecydowaną większość badanych osób stanowili mężczyźni, aż 80%, natomiast kobiet było 20%. </a:t>
            </a:r>
          </a:p>
          <a:p>
            <a:endParaRPr lang="pl-PL" dirty="0"/>
          </a:p>
        </p:txBody>
      </p:sp>
      <p:sp>
        <p:nvSpPr>
          <p:cNvPr id="4" name="Symbol zastępczy numeru slajdu 3"/>
          <p:cNvSpPr>
            <a:spLocks noGrp="1"/>
          </p:cNvSpPr>
          <p:nvPr>
            <p:ph type="sldNum" sz="quarter" idx="10"/>
          </p:nvPr>
        </p:nvSpPr>
        <p:spPr/>
        <p:txBody>
          <a:bodyPr/>
          <a:lstStyle/>
          <a:p>
            <a:fld id="{8C00D899-9B6E-47AA-9C1E-AFA1C9E4F838}" type="slidenum">
              <a:rPr lang="pl-PL" smtClean="0"/>
              <a:t>3</a:t>
            </a:fld>
            <a:endParaRPr lang="pl-PL"/>
          </a:p>
        </p:txBody>
      </p:sp>
    </p:spTree>
    <p:extLst>
      <p:ext uri="{BB962C8B-B14F-4D97-AF65-F5344CB8AC3E}">
        <p14:creationId xmlns:p14="http://schemas.microsoft.com/office/powerpoint/2010/main" val="1529900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W pracy przeprowadzono analizę dokumentacji z zakresu systemu HACCP obowiązującej w badanej piekarni. Weryfikacji poddano Księgę HACCP, w szczególności procedury i instrukcje związane z tym systemem.</a:t>
            </a:r>
          </a:p>
          <a:p>
            <a:r>
              <a:rPr lang="pl-PL" sz="1200" kern="1200" dirty="0" smtClean="0">
                <a:solidFill>
                  <a:schemeClr val="tx1"/>
                </a:solidFill>
                <a:effectLst/>
                <a:latin typeface="+mn-lt"/>
                <a:ea typeface="+mn-ea"/>
                <a:cs typeface="+mn-cs"/>
              </a:rPr>
              <a:t>W pracy posłużono się również autorskim kwestionariuszem ankiety w formie papierowej. Ankieta w części zasadniczej składała się z pytań zamkniętych jednokrotnego wyboru i pytań otwartych oraz metryczki. Pytania dotyczyły między innymi znajomości zasad systemu HACCP, obowiązków pracowników w tym zakresie oraz informacji o odbytych szkoleniach. </a:t>
            </a:r>
          </a:p>
          <a:p>
            <a:endParaRPr lang="pl-PL" dirty="0"/>
          </a:p>
        </p:txBody>
      </p:sp>
      <p:sp>
        <p:nvSpPr>
          <p:cNvPr id="4" name="Symbol zastępczy numeru slajdu 3"/>
          <p:cNvSpPr>
            <a:spLocks noGrp="1"/>
          </p:cNvSpPr>
          <p:nvPr>
            <p:ph type="sldNum" sz="quarter" idx="10"/>
          </p:nvPr>
        </p:nvSpPr>
        <p:spPr/>
        <p:txBody>
          <a:bodyPr/>
          <a:lstStyle/>
          <a:p>
            <a:fld id="{8C00D899-9B6E-47AA-9C1E-AFA1C9E4F838}" type="slidenum">
              <a:rPr lang="pl-PL" smtClean="0"/>
              <a:t>4</a:t>
            </a:fld>
            <a:endParaRPr lang="pl-PL"/>
          </a:p>
        </p:txBody>
      </p:sp>
    </p:spTree>
    <p:extLst>
      <p:ext uri="{BB962C8B-B14F-4D97-AF65-F5344CB8AC3E}">
        <p14:creationId xmlns:p14="http://schemas.microsoft.com/office/powerpoint/2010/main" val="207650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Część pierwsza zawierała pojęcia użyte w księdze, m.in. system HACCP, zagrożenie, odchylenie, analiza zagrożeń, etap, księga HACCP, weryfikacja, strefa czysta, strefa brudna, procedura, instrukcja, zapis. </a:t>
            </a:r>
          </a:p>
          <a:p>
            <a:r>
              <a:rPr lang="pl-PL" sz="1200" kern="1200" dirty="0" smtClean="0">
                <a:solidFill>
                  <a:schemeClr val="tx1"/>
                </a:solidFill>
                <a:effectLst/>
                <a:latin typeface="+mn-lt"/>
                <a:ea typeface="+mn-ea"/>
                <a:cs typeface="+mn-cs"/>
              </a:rPr>
              <a:t>Zarządzenie o powołaniu zespołu ds. HACCP przedstawia jego skład, </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tj. przewodniczącego zespołu oraz członków. Zawiera informacje, o upoważnieniach zespołu do opracowywania oraz przygotowywania systemu, wprowadzania zmian w celu jego udoskonalania. </a:t>
            </a:r>
          </a:p>
          <a:p>
            <a:r>
              <a:rPr lang="pl-PL" sz="1200" kern="1200" dirty="0" smtClean="0">
                <a:solidFill>
                  <a:schemeClr val="tx1"/>
                </a:solidFill>
                <a:effectLst/>
                <a:latin typeface="+mn-lt"/>
                <a:ea typeface="+mn-ea"/>
                <a:cs typeface="+mn-cs"/>
              </a:rPr>
              <a:t>W księdze HACCP znajdował się rozdział przedstawiający informacje o zakresie szkoleń, które według księgi są one organizowane w zależności od potrzeb i mają charakter zewnętrzny lub wewnętrzny. </a:t>
            </a:r>
          </a:p>
          <a:p>
            <a:r>
              <a:rPr lang="pl-PL" sz="1200" kern="1200" dirty="0" smtClean="0">
                <a:solidFill>
                  <a:schemeClr val="tx1"/>
                </a:solidFill>
                <a:effectLst/>
                <a:latin typeface="+mn-lt"/>
                <a:ea typeface="+mn-ea"/>
                <a:cs typeface="+mn-cs"/>
              </a:rPr>
              <a:t>W drugiej części znalazły się dokładne informacje o utworzeniu zespołu ds. HACCP – imienne powołania członków, określony czas jego działania oraz zadania jakie powinien spełniać. Znajdował się także opis produktów oraz ich przeznaczenie. Ta część zawierała również informacje odnośnie przechowywania dokumentacji oraz przeznaczenia procedur. </a:t>
            </a:r>
          </a:p>
          <a:p>
            <a:r>
              <a:rPr lang="pl-PL" sz="1200" kern="1200" dirty="0" smtClean="0">
                <a:solidFill>
                  <a:schemeClr val="tx1"/>
                </a:solidFill>
                <a:effectLst/>
                <a:latin typeface="+mn-lt"/>
                <a:ea typeface="+mn-ea"/>
                <a:cs typeface="+mn-cs"/>
              </a:rPr>
              <a:t>W procedurze zawarty był cel, zakres obowiązywania, odpowiedzialność oraz opis postępowania.</a:t>
            </a:r>
          </a:p>
          <a:p>
            <a:r>
              <a:rPr lang="pl-PL" sz="1200" kern="1200" dirty="0" smtClean="0">
                <a:solidFill>
                  <a:schemeClr val="tx1"/>
                </a:solidFill>
                <a:effectLst/>
                <a:latin typeface="+mn-lt"/>
                <a:ea typeface="+mn-ea"/>
                <a:cs typeface="+mn-cs"/>
              </a:rPr>
              <a:t>W ostatniej części znajdowały się wszystkie załączniki, tj. instrukcje GMP oraz GHP. </a:t>
            </a:r>
          </a:p>
          <a:p>
            <a:endParaRPr lang="pl-PL" dirty="0"/>
          </a:p>
        </p:txBody>
      </p:sp>
      <p:sp>
        <p:nvSpPr>
          <p:cNvPr id="4" name="Symbol zastępczy numeru slajdu 3"/>
          <p:cNvSpPr>
            <a:spLocks noGrp="1"/>
          </p:cNvSpPr>
          <p:nvPr>
            <p:ph type="sldNum" sz="quarter" idx="10"/>
          </p:nvPr>
        </p:nvSpPr>
        <p:spPr/>
        <p:txBody>
          <a:bodyPr/>
          <a:lstStyle/>
          <a:p>
            <a:fld id="{8C00D899-9B6E-47AA-9C1E-AFA1C9E4F838}" type="slidenum">
              <a:rPr lang="pl-PL" smtClean="0"/>
              <a:t>5</a:t>
            </a:fld>
            <a:endParaRPr lang="pl-PL"/>
          </a:p>
        </p:txBody>
      </p:sp>
    </p:spTree>
    <p:extLst>
      <p:ext uri="{BB962C8B-B14F-4D97-AF65-F5344CB8AC3E}">
        <p14:creationId xmlns:p14="http://schemas.microsoft.com/office/powerpoint/2010/main" val="898160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200" kern="1200" dirty="0" smtClean="0">
                <a:solidFill>
                  <a:schemeClr val="tx1"/>
                </a:solidFill>
                <a:effectLst/>
                <a:latin typeface="+mn-lt"/>
                <a:ea typeface="+mn-ea"/>
                <a:cs typeface="+mn-cs"/>
              </a:rPr>
              <a:t>Na pytanie odnośnie stanu wiedzy na temat bezpieczeństwa żywności prawie połowa ankietowanych osób zadeklarowała, że nie posiada wiedzy w tym zakresie.</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Spośród badanych 25% nie potrafiła ocenić swojego stanu wiedzy. 15% pracowników zakładu uważała, że ich wiedza na ten temat jest słaba, natomiast jedynie 10% stwierdziło, że posiada wiedzę dobrą lub dostateczną w zakresie bezpieczeństwa żywności. Nikt nie zadeklarował bardzo dobrej wiedzy.</a:t>
            </a:r>
          </a:p>
          <a:p>
            <a:endParaRPr lang="pl-PL" dirty="0"/>
          </a:p>
        </p:txBody>
      </p:sp>
      <p:sp>
        <p:nvSpPr>
          <p:cNvPr id="4" name="Symbol zastępczy numeru slajdu 3"/>
          <p:cNvSpPr>
            <a:spLocks noGrp="1"/>
          </p:cNvSpPr>
          <p:nvPr>
            <p:ph type="sldNum" sz="quarter" idx="10"/>
          </p:nvPr>
        </p:nvSpPr>
        <p:spPr/>
        <p:txBody>
          <a:bodyPr/>
          <a:lstStyle/>
          <a:p>
            <a:fld id="{8C00D899-9B6E-47AA-9C1E-AFA1C9E4F838}" type="slidenum">
              <a:rPr lang="pl-PL" smtClean="0"/>
              <a:t>6</a:t>
            </a:fld>
            <a:endParaRPr lang="pl-PL"/>
          </a:p>
        </p:txBody>
      </p:sp>
    </p:spTree>
    <p:extLst>
      <p:ext uri="{BB962C8B-B14F-4D97-AF65-F5344CB8AC3E}">
        <p14:creationId xmlns:p14="http://schemas.microsoft.com/office/powerpoint/2010/main" val="853889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200" kern="1200" dirty="0" smtClean="0">
                <a:solidFill>
                  <a:schemeClr val="tx1"/>
                </a:solidFill>
                <a:effectLst/>
                <a:latin typeface="+mn-lt"/>
                <a:ea typeface="+mn-ea"/>
                <a:cs typeface="+mn-cs"/>
              </a:rPr>
              <a:t>Spośród osób deklarujących swój udział w szkoleniu 13% z nich posiadała wykształcenie średnie, a 33% wykształcenie wyższe. Pozostała część o wykształceniu wyższym (67%) oraz o średnim (87%) nie brała w nim udziału. Nikt o wykształceniu podstawowym oraz zawodowym nie odbył szkolenia z zakresu systemu.</a:t>
            </a:r>
          </a:p>
          <a:p>
            <a:endParaRPr lang="pl-PL" dirty="0"/>
          </a:p>
        </p:txBody>
      </p:sp>
      <p:sp>
        <p:nvSpPr>
          <p:cNvPr id="4" name="Symbol zastępczy numeru slajdu 3"/>
          <p:cNvSpPr>
            <a:spLocks noGrp="1"/>
          </p:cNvSpPr>
          <p:nvPr>
            <p:ph type="sldNum" sz="quarter" idx="10"/>
          </p:nvPr>
        </p:nvSpPr>
        <p:spPr/>
        <p:txBody>
          <a:bodyPr/>
          <a:lstStyle/>
          <a:p>
            <a:fld id="{8C00D899-9B6E-47AA-9C1E-AFA1C9E4F838}" type="slidenum">
              <a:rPr lang="pl-PL" smtClean="0"/>
              <a:t>7</a:t>
            </a:fld>
            <a:endParaRPr lang="pl-PL"/>
          </a:p>
        </p:txBody>
      </p:sp>
    </p:spTree>
    <p:extLst>
      <p:ext uri="{BB962C8B-B14F-4D97-AF65-F5344CB8AC3E}">
        <p14:creationId xmlns:p14="http://schemas.microsoft.com/office/powerpoint/2010/main" val="680668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200" kern="1200" dirty="0" smtClean="0">
                <a:solidFill>
                  <a:schemeClr val="tx1"/>
                </a:solidFill>
                <a:effectLst/>
                <a:latin typeface="+mn-lt"/>
                <a:ea typeface="+mn-ea"/>
                <a:cs typeface="+mn-cs"/>
              </a:rPr>
              <a:t>Kolejne pytanie zawarte w ankiecie dotyczyło instrukcji związanych z systemem HACCP, a mianowicie czy  znajdują się one w widocznych miejscach. Wszyscy respondenci udzieli odpowiedzi że są one umieszczone prawidłowo w miejscach widocznych</a:t>
            </a:r>
          </a:p>
          <a:p>
            <a:endParaRPr lang="pl-PL" dirty="0"/>
          </a:p>
        </p:txBody>
      </p:sp>
      <p:sp>
        <p:nvSpPr>
          <p:cNvPr id="4" name="Symbol zastępczy numeru slajdu 3"/>
          <p:cNvSpPr>
            <a:spLocks noGrp="1"/>
          </p:cNvSpPr>
          <p:nvPr>
            <p:ph type="sldNum" sz="quarter" idx="10"/>
          </p:nvPr>
        </p:nvSpPr>
        <p:spPr/>
        <p:txBody>
          <a:bodyPr/>
          <a:lstStyle/>
          <a:p>
            <a:fld id="{8C00D899-9B6E-47AA-9C1E-AFA1C9E4F838}" type="slidenum">
              <a:rPr lang="pl-PL" smtClean="0"/>
              <a:t>8</a:t>
            </a:fld>
            <a:endParaRPr lang="pl-PL"/>
          </a:p>
        </p:txBody>
      </p:sp>
    </p:spTree>
    <p:extLst>
      <p:ext uri="{BB962C8B-B14F-4D97-AF65-F5344CB8AC3E}">
        <p14:creationId xmlns:p14="http://schemas.microsoft.com/office/powerpoint/2010/main" val="2873053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Na podstawie przeprowadzonych badań można sformułować następujące wnioski:</a:t>
            </a:r>
          </a:p>
          <a:p>
            <a:pPr lvl="0"/>
            <a:r>
              <a:rPr lang="pl-PL" sz="1200" kern="1200" dirty="0" smtClean="0">
                <a:solidFill>
                  <a:schemeClr val="tx1"/>
                </a:solidFill>
                <a:effectLst/>
                <a:latin typeface="+mn-lt"/>
                <a:ea typeface="+mn-ea"/>
                <a:cs typeface="+mn-cs"/>
              </a:rPr>
              <a:t>Zakładowa księga HACCP była niekompletna</a:t>
            </a:r>
            <a:r>
              <a:rPr lang="pl-PL" sz="1200" u="sng" kern="1200" dirty="0" smtClean="0">
                <a:solidFill>
                  <a:schemeClr val="tx1"/>
                </a:solidFill>
                <a:effectLst/>
                <a:latin typeface="+mn-lt"/>
                <a:ea typeface="+mn-ea"/>
                <a:cs typeface="+mn-cs"/>
              </a:rPr>
              <a:t>. Zauważono brak określenia Krytycznych Punktów Kontrolnych (CCP), brak ustaleń wartości parametrów krytycznych dla każdego CCP. Nie stwierdzono dokumentacji związanej </a:t>
            </a:r>
            <a:br>
              <a:rPr lang="pl-PL" sz="1200" u="sng" kern="1200" dirty="0" smtClean="0">
                <a:solidFill>
                  <a:schemeClr val="tx1"/>
                </a:solidFill>
                <a:effectLst/>
                <a:latin typeface="+mn-lt"/>
                <a:ea typeface="+mn-ea"/>
                <a:cs typeface="+mn-cs"/>
              </a:rPr>
            </a:br>
            <a:r>
              <a:rPr lang="pl-PL" sz="1200" u="sng" kern="1200" dirty="0" smtClean="0">
                <a:solidFill>
                  <a:schemeClr val="tx1"/>
                </a:solidFill>
                <a:effectLst/>
                <a:latin typeface="+mn-lt"/>
                <a:ea typeface="+mn-ea"/>
                <a:cs typeface="+mn-cs"/>
              </a:rPr>
              <a:t>z określeniem działań korygujących oraz zapobiegawczych. Zakład nie posiadał także listy potencjalnych zagrożeń, dlatego też pracownicy nie mieli wiedzy w tym zakresie.</a:t>
            </a:r>
            <a:endParaRPr lang="pl-PL" sz="1200" kern="1200" dirty="0" smtClean="0">
              <a:solidFill>
                <a:schemeClr val="tx1"/>
              </a:solidFill>
              <a:effectLst/>
              <a:latin typeface="+mn-lt"/>
              <a:ea typeface="+mn-ea"/>
              <a:cs typeface="+mn-cs"/>
            </a:endParaRPr>
          </a:p>
          <a:p>
            <a:pPr lvl="0"/>
            <a:r>
              <a:rPr lang="pl-PL" sz="1200" kern="1200" dirty="0" smtClean="0">
                <a:solidFill>
                  <a:schemeClr val="tx1"/>
                </a:solidFill>
                <a:effectLst/>
                <a:latin typeface="+mn-lt"/>
                <a:ea typeface="+mn-ea"/>
                <a:cs typeface="+mn-cs"/>
              </a:rPr>
              <a:t>Pracownicy charakteryzowali się słabą wiedzą z zakresu bezpieczeństwa żywności;</a:t>
            </a:r>
          </a:p>
          <a:p>
            <a:pPr lvl="0"/>
            <a:r>
              <a:rPr lang="pl-PL" sz="1200" kern="1200" dirty="0" smtClean="0">
                <a:solidFill>
                  <a:schemeClr val="tx1"/>
                </a:solidFill>
                <a:effectLst/>
                <a:latin typeface="+mn-lt"/>
                <a:ea typeface="+mn-ea"/>
                <a:cs typeface="+mn-cs"/>
              </a:rPr>
              <a:t>W szkoleniach z zakresu systemu HACCP brali udział tylko pracownicy </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z wykształceniem wyższym i średnim, natomiast żaden pracownik posiadający wykształcenie podstawowe lub zawodowe nie brał udziału w szkoleniu</a:t>
            </a:r>
          </a:p>
          <a:p>
            <a:pPr lvl="0"/>
            <a:r>
              <a:rPr lang="pl-PL" sz="1200" kern="1200" dirty="0" smtClean="0">
                <a:solidFill>
                  <a:schemeClr val="tx1"/>
                </a:solidFill>
                <a:effectLst/>
                <a:latin typeface="+mn-lt"/>
                <a:ea typeface="+mn-ea"/>
                <a:cs typeface="+mn-cs"/>
              </a:rPr>
              <a:t>Według badanych </a:t>
            </a:r>
            <a:r>
              <a:rPr lang="pl-PL" sz="1200" kern="1200" dirty="0" err="1" smtClean="0">
                <a:solidFill>
                  <a:schemeClr val="tx1"/>
                </a:solidFill>
                <a:effectLst/>
                <a:latin typeface="+mn-lt"/>
                <a:ea typeface="+mn-ea"/>
                <a:cs typeface="+mn-cs"/>
              </a:rPr>
              <a:t>szystkie</a:t>
            </a:r>
            <a:r>
              <a:rPr lang="pl-PL" sz="1200" kern="1200" dirty="0" smtClean="0">
                <a:solidFill>
                  <a:schemeClr val="tx1"/>
                </a:solidFill>
                <a:effectLst/>
                <a:latin typeface="+mn-lt"/>
                <a:ea typeface="+mn-ea"/>
                <a:cs typeface="+mn-cs"/>
              </a:rPr>
              <a:t> instrukcję związane z zasadami GMP oraz GHP znajdują się na odpowiednich miejscach </a:t>
            </a:r>
          </a:p>
          <a:p>
            <a:endParaRPr lang="pl-PL" dirty="0"/>
          </a:p>
        </p:txBody>
      </p:sp>
      <p:sp>
        <p:nvSpPr>
          <p:cNvPr id="4" name="Symbol zastępczy numeru slajdu 3"/>
          <p:cNvSpPr>
            <a:spLocks noGrp="1"/>
          </p:cNvSpPr>
          <p:nvPr>
            <p:ph type="sldNum" sz="quarter" idx="10"/>
          </p:nvPr>
        </p:nvSpPr>
        <p:spPr/>
        <p:txBody>
          <a:bodyPr/>
          <a:lstStyle/>
          <a:p>
            <a:fld id="{8C00D899-9B6E-47AA-9C1E-AFA1C9E4F838}" type="slidenum">
              <a:rPr lang="pl-PL" smtClean="0"/>
              <a:t>9</a:t>
            </a:fld>
            <a:endParaRPr lang="pl-PL"/>
          </a:p>
        </p:txBody>
      </p:sp>
    </p:spTree>
    <p:extLst>
      <p:ext uri="{BB962C8B-B14F-4D97-AF65-F5344CB8AC3E}">
        <p14:creationId xmlns:p14="http://schemas.microsoft.com/office/powerpoint/2010/main" val="40330164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Date Placeholder 29"/>
          <p:cNvSpPr>
            <a:spLocks noGrp="1"/>
          </p:cNvSpPr>
          <p:nvPr>
            <p:ph type="dt" sz="half" idx="10"/>
          </p:nvPr>
        </p:nvSpPr>
        <p:spPr/>
        <p:txBody>
          <a:bodyPr/>
          <a:lstStyle/>
          <a:p>
            <a:fld id="{FD17FA3B-C404-4317-B0BC-953931111309}" type="datetimeFigureOut">
              <a:rPr lang="pl-PL" smtClean="0"/>
              <a:t>2018-02-21</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0931897F-8F23-433E-A660-EFF8D3EDA506}" type="slidenum">
              <a:rPr lang="pl-PL" smtClean="0"/>
              <a:t>‹#›</a:t>
            </a:fld>
            <a:endParaRPr lang="pl-PL"/>
          </a:p>
        </p:txBody>
      </p:sp>
      <p:pic>
        <p:nvPicPr>
          <p:cNvPr id="2" name="Obraz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877272"/>
            <a:ext cx="2339752" cy="68486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l-PL" smtClean="0"/>
              <a:t>Kliknij, aby edytować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Date Placeholder 3"/>
          <p:cNvSpPr>
            <a:spLocks noGrp="1"/>
          </p:cNvSpPr>
          <p:nvPr>
            <p:ph type="dt" sz="half" idx="10"/>
          </p:nvPr>
        </p:nvSpPr>
        <p:spPr/>
        <p:txBody>
          <a:bodyPr/>
          <a:lstStyle/>
          <a:p>
            <a:fld id="{FD17FA3B-C404-4317-B0BC-953931111309}" type="datetimeFigureOut">
              <a:rPr lang="pl-PL" smtClean="0"/>
              <a:t>2018-02-21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pl-PL" smtClean="0"/>
              <a:t>Kliknij, aby edytować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Date Placeholder 3"/>
          <p:cNvSpPr>
            <a:spLocks noGrp="1"/>
          </p:cNvSpPr>
          <p:nvPr>
            <p:ph type="dt" sz="half" idx="10"/>
          </p:nvPr>
        </p:nvSpPr>
        <p:spPr/>
        <p:txBody>
          <a:bodyPr/>
          <a:lstStyle/>
          <a:p>
            <a:fld id="{FD17FA3B-C404-4317-B0BC-953931111309}" type="datetimeFigureOut">
              <a:rPr lang="pl-PL" smtClean="0"/>
              <a:t>2018-02-21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l-PL" smtClean="0"/>
              <a:t>Kliknij, aby edytować styl</a:t>
            </a:r>
            <a:endParaRPr kumimoji="0" lang="en-US"/>
          </a:p>
        </p:txBody>
      </p:sp>
      <p:sp>
        <p:nvSpPr>
          <p:cNvPr id="3" name="Content Placeholder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Date Placeholder 3"/>
          <p:cNvSpPr>
            <a:spLocks noGrp="1"/>
          </p:cNvSpPr>
          <p:nvPr>
            <p:ph type="dt" sz="half" idx="10"/>
          </p:nvPr>
        </p:nvSpPr>
        <p:spPr/>
        <p:txBody>
          <a:bodyPr/>
          <a:lstStyle/>
          <a:p>
            <a:fld id="{FD17FA3B-C404-4317-B0BC-953931111309}" type="datetimeFigureOut">
              <a:rPr lang="pl-PL" smtClean="0"/>
              <a:t>2018-02-21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Date Placeholder 3"/>
          <p:cNvSpPr>
            <a:spLocks noGrp="1"/>
          </p:cNvSpPr>
          <p:nvPr>
            <p:ph type="dt" sz="half" idx="10"/>
          </p:nvPr>
        </p:nvSpPr>
        <p:spPr/>
        <p:txBody>
          <a:bodyPr/>
          <a:lstStyle/>
          <a:p>
            <a:fld id="{FD17FA3B-C404-4317-B0BC-953931111309}" type="datetimeFigureOut">
              <a:rPr lang="pl-PL" smtClean="0"/>
              <a:t>2018-02-21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pl-PL" smtClean="0"/>
              <a:t>Kliknij, aby edytować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Date Placeholder 4"/>
          <p:cNvSpPr>
            <a:spLocks noGrp="1"/>
          </p:cNvSpPr>
          <p:nvPr>
            <p:ph type="dt" sz="half" idx="10"/>
          </p:nvPr>
        </p:nvSpPr>
        <p:spPr/>
        <p:txBody>
          <a:bodyPr/>
          <a:lstStyle/>
          <a:p>
            <a:fld id="{FD17FA3B-C404-4317-B0BC-953931111309}" type="datetimeFigureOut">
              <a:rPr lang="pl-PL" smtClean="0"/>
              <a:t>2018-02-21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pl-PL" smtClean="0"/>
              <a:t>Kliknij, aby edytować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Date Placeholder 6"/>
          <p:cNvSpPr>
            <a:spLocks noGrp="1"/>
          </p:cNvSpPr>
          <p:nvPr>
            <p:ph type="dt" sz="half" idx="10"/>
          </p:nvPr>
        </p:nvSpPr>
        <p:spPr/>
        <p:txBody>
          <a:bodyPr/>
          <a:lstStyle/>
          <a:p>
            <a:fld id="{FD17FA3B-C404-4317-B0BC-953931111309}" type="datetimeFigureOut">
              <a:rPr lang="pl-PL" smtClean="0"/>
              <a:t>2018-02-21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Date Placeholder 2"/>
          <p:cNvSpPr>
            <a:spLocks noGrp="1"/>
          </p:cNvSpPr>
          <p:nvPr>
            <p:ph type="dt" sz="half" idx="10"/>
          </p:nvPr>
        </p:nvSpPr>
        <p:spPr/>
        <p:txBody>
          <a:bodyPr/>
          <a:lstStyle/>
          <a:p>
            <a:fld id="{FD17FA3B-C404-4317-B0BC-953931111309}" type="datetimeFigureOut">
              <a:rPr lang="pl-PL" smtClean="0"/>
              <a:t>2018-02-21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7FA3B-C404-4317-B0BC-953931111309}" type="datetimeFigureOut">
              <a:rPr lang="pl-PL" smtClean="0"/>
              <a:t>2018-02-21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l-PL" smtClean="0"/>
              <a:t>Kliknij, aby edytować style wzorca tekstu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Date Placeholder 4"/>
          <p:cNvSpPr>
            <a:spLocks noGrp="1"/>
          </p:cNvSpPr>
          <p:nvPr>
            <p:ph type="dt" sz="half" idx="10"/>
          </p:nvPr>
        </p:nvSpPr>
        <p:spPr/>
        <p:txBody>
          <a:bodyPr/>
          <a:lstStyle/>
          <a:p>
            <a:fld id="{FD17FA3B-C404-4317-B0BC-953931111309}" type="datetimeFigureOut">
              <a:rPr lang="pl-PL" smtClean="0"/>
              <a:t>2018-02-21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l-PL" smtClean="0"/>
              <a:t>Kliknij, aby edytować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Date Placeholder 4"/>
          <p:cNvSpPr>
            <a:spLocks noGrp="1"/>
          </p:cNvSpPr>
          <p:nvPr>
            <p:ph type="dt" sz="half" idx="10"/>
          </p:nvPr>
        </p:nvSpPr>
        <p:spPr/>
        <p:txBody>
          <a:bodyPr/>
          <a:lstStyle/>
          <a:p>
            <a:fld id="{FD17FA3B-C404-4317-B0BC-953931111309}" type="datetimeFigureOut">
              <a:rPr lang="pl-PL" smtClean="0"/>
              <a:t>2018-02-21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0931897F-8F23-433E-A660-EFF8D3EDA506}"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l-PL" smtClean="0"/>
              <a:t>Kliknij ikonę, aby dodać obraz</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l-PL" smtClean="0"/>
              <a:t>Kliknij, aby edytować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17FA3B-C404-4317-B0BC-953931111309}" type="datetimeFigureOut">
              <a:rPr lang="pl-PL" smtClean="0"/>
              <a:t>2018-02-21</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931897F-8F23-433E-A660-EFF8D3EDA506}"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52277" y="980728"/>
            <a:ext cx="7851648" cy="1094687"/>
          </a:xfrm>
        </p:spPr>
        <p:txBody>
          <a:bodyPr>
            <a:noAutofit/>
          </a:bodyPr>
          <a:lstStyle/>
          <a:p>
            <a:pPr algn="ctr"/>
            <a:r>
              <a:rPr lang="pl-PL" sz="4000" dirty="0" smtClean="0">
                <a:effectLst/>
                <a:latin typeface="Times New Roman" pitchFamily="18" charset="0"/>
                <a:cs typeface="Times New Roman" pitchFamily="18" charset="0"/>
              </a:rPr>
              <a:t>Funkcjonowanie systemu HACCP </a:t>
            </a:r>
            <a:br>
              <a:rPr lang="pl-PL" sz="4000" dirty="0" smtClean="0">
                <a:effectLst/>
                <a:latin typeface="Times New Roman" pitchFamily="18" charset="0"/>
                <a:cs typeface="Times New Roman" pitchFamily="18" charset="0"/>
              </a:rPr>
            </a:br>
            <a:r>
              <a:rPr lang="pl-PL" sz="4000" dirty="0" smtClean="0">
                <a:effectLst/>
                <a:latin typeface="Times New Roman" pitchFamily="18" charset="0"/>
                <a:cs typeface="Times New Roman" pitchFamily="18" charset="0"/>
              </a:rPr>
              <a:t>w wybranej organizacji</a:t>
            </a:r>
            <a:endParaRPr lang="pl-PL" sz="4000" dirty="0">
              <a:effectLst/>
              <a:latin typeface="Times New Roman" pitchFamily="18" charset="0"/>
              <a:cs typeface="Times New Roman" pitchFamily="18" charset="0"/>
            </a:endParaRPr>
          </a:p>
        </p:txBody>
      </p:sp>
      <p:sp>
        <p:nvSpPr>
          <p:cNvPr id="3" name="Podtytuł 2"/>
          <p:cNvSpPr>
            <a:spLocks noGrp="1"/>
          </p:cNvSpPr>
          <p:nvPr>
            <p:ph type="subTitle" idx="1"/>
          </p:nvPr>
        </p:nvSpPr>
        <p:spPr>
          <a:xfrm>
            <a:off x="3707904" y="5661248"/>
            <a:ext cx="5112240" cy="936104"/>
          </a:xfrm>
        </p:spPr>
        <p:txBody>
          <a:bodyPr>
            <a:normAutofit fontScale="70000" lnSpcReduction="20000"/>
          </a:bodyPr>
          <a:lstStyle/>
          <a:p>
            <a:r>
              <a:rPr lang="pl-PL" dirty="0" smtClean="0"/>
              <a:t>Imię i nazwisko: Dominika Jachym</a:t>
            </a:r>
          </a:p>
          <a:p>
            <a:r>
              <a:rPr lang="pl-PL" dirty="0" smtClean="0"/>
              <a:t>Kierunek: Towaroznawstwo</a:t>
            </a:r>
          </a:p>
          <a:p>
            <a:r>
              <a:rPr lang="pl-PL" dirty="0" smtClean="0"/>
              <a:t>Promotor: dr inż. Małgorzata Źródło - Loda</a:t>
            </a:r>
            <a:endParaRPr lang="pl-PL"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2104725"/>
            <a:ext cx="4032448" cy="3424640"/>
          </a:xfrm>
          <a:prstGeom prst="rect">
            <a:avLst/>
          </a:prstGeom>
          <a:ln>
            <a:noFill/>
          </a:ln>
          <a:effectLst>
            <a:softEdge rad="112500"/>
          </a:effectLst>
        </p:spPr>
      </p:pic>
    </p:spTree>
    <p:extLst>
      <p:ext uri="{BB962C8B-B14F-4D97-AF65-F5344CB8AC3E}">
        <p14:creationId xmlns:p14="http://schemas.microsoft.com/office/powerpoint/2010/main" val="3288319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836712"/>
            <a:ext cx="8229600" cy="794352"/>
          </a:xfrm>
        </p:spPr>
        <p:txBody>
          <a:bodyPr>
            <a:normAutofit/>
          </a:bodyPr>
          <a:lstStyle/>
          <a:p>
            <a:pPr algn="ctr"/>
            <a:r>
              <a:rPr lang="pl-PL" sz="4400" b="1" dirty="0" smtClean="0">
                <a:solidFill>
                  <a:schemeClr val="accent3">
                    <a:tint val="90000"/>
                    <a:satMod val="12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Cel i zakres pracy</a:t>
            </a:r>
            <a:endParaRPr lang="pl-PL" sz="4400" b="1" dirty="0">
              <a:solidFill>
                <a:schemeClr val="accent3">
                  <a:tint val="90000"/>
                  <a:satMod val="12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3" name="Symbol zastępczy zawartości 2"/>
          <p:cNvSpPr>
            <a:spLocks noGrp="1"/>
          </p:cNvSpPr>
          <p:nvPr>
            <p:ph idx="1"/>
          </p:nvPr>
        </p:nvSpPr>
        <p:spPr/>
        <p:txBody>
          <a:bodyPr>
            <a:normAutofit/>
          </a:bodyPr>
          <a:lstStyle/>
          <a:p>
            <a:pPr marL="0" indent="0">
              <a:lnSpc>
                <a:spcPct val="150000"/>
              </a:lnSpc>
              <a:buNone/>
            </a:pPr>
            <a:r>
              <a:rPr lang="pl-PL" sz="2400" dirty="0" smtClean="0">
                <a:latin typeface="Times New Roman" pitchFamily="18" charset="0"/>
                <a:cs typeface="Times New Roman" pitchFamily="18" charset="0"/>
              </a:rPr>
              <a:t>Celem pracy dyplomowej była </a:t>
            </a:r>
            <a:r>
              <a:rPr lang="pl-PL" sz="2400" dirty="0">
                <a:latin typeface="Times New Roman" pitchFamily="18" charset="0"/>
                <a:cs typeface="Times New Roman" pitchFamily="18" charset="0"/>
              </a:rPr>
              <a:t>analiza i ocena funkcjonowania systemu HACCP w </a:t>
            </a:r>
            <a:r>
              <a:rPr lang="pl-PL" sz="2400" dirty="0" smtClean="0">
                <a:latin typeface="Times New Roman" pitchFamily="18" charset="0"/>
                <a:cs typeface="Times New Roman" pitchFamily="18" charset="0"/>
              </a:rPr>
              <a:t>wybranym zakładzie piekarniczym. </a:t>
            </a:r>
          </a:p>
          <a:p>
            <a:pPr marL="0" indent="0">
              <a:lnSpc>
                <a:spcPct val="150000"/>
              </a:lnSpc>
              <a:buNone/>
            </a:pPr>
            <a:r>
              <a:rPr lang="pl-PL" sz="2400" dirty="0" smtClean="0">
                <a:latin typeface="Times New Roman" pitchFamily="18" charset="0"/>
                <a:cs typeface="Times New Roman" pitchFamily="18" charset="0"/>
              </a:rPr>
              <a:t>Zakres pracy obejmował:</a:t>
            </a:r>
          </a:p>
          <a:p>
            <a:pPr>
              <a:lnSpc>
                <a:spcPct val="150000"/>
              </a:lnSpc>
            </a:pPr>
            <a:r>
              <a:rPr lang="pl-PL" sz="2400" dirty="0" smtClean="0">
                <a:latin typeface="Times New Roman" pitchFamily="18" charset="0"/>
                <a:cs typeface="Times New Roman" pitchFamily="18" charset="0"/>
              </a:rPr>
              <a:t>część teoretyczną,</a:t>
            </a:r>
          </a:p>
          <a:p>
            <a:pPr>
              <a:lnSpc>
                <a:spcPct val="150000"/>
              </a:lnSpc>
            </a:pPr>
            <a:r>
              <a:rPr lang="pl-PL" sz="2400" dirty="0" smtClean="0">
                <a:latin typeface="Times New Roman" pitchFamily="18" charset="0"/>
                <a:cs typeface="Times New Roman" pitchFamily="18" charset="0"/>
              </a:rPr>
              <a:t>część empiryczną. </a:t>
            </a:r>
          </a:p>
        </p:txBody>
      </p:sp>
    </p:spTree>
    <p:extLst>
      <p:ext uri="{BB962C8B-B14F-4D97-AF65-F5344CB8AC3E}">
        <p14:creationId xmlns:p14="http://schemas.microsoft.com/office/powerpoint/2010/main" val="3626440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764704"/>
            <a:ext cx="8229600" cy="722344"/>
          </a:xfrm>
        </p:spPr>
        <p:txBody>
          <a:bodyPr>
            <a:normAutofit/>
          </a:bodyPr>
          <a:lstStyle/>
          <a:p>
            <a:pPr algn="ctr"/>
            <a:r>
              <a:rPr lang="pl-PL" sz="4400" b="1" dirty="0">
                <a:solidFill>
                  <a:schemeClr val="accent3">
                    <a:tint val="90000"/>
                    <a:satMod val="12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Materiał badań</a:t>
            </a:r>
          </a:p>
        </p:txBody>
      </p:sp>
      <p:pic>
        <p:nvPicPr>
          <p:cNvPr id="4" name="Symbol zastępczy zawartości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7704" y="1628800"/>
            <a:ext cx="5256584" cy="495147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619921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836712"/>
            <a:ext cx="8229600" cy="794352"/>
          </a:xfrm>
        </p:spPr>
        <p:txBody>
          <a:bodyPr>
            <a:normAutofit/>
          </a:bodyPr>
          <a:lstStyle/>
          <a:p>
            <a:pPr algn="ctr"/>
            <a:r>
              <a:rPr lang="pl-PL" sz="4400" b="1" dirty="0">
                <a:solidFill>
                  <a:schemeClr val="accent3">
                    <a:tint val="90000"/>
                    <a:satMod val="12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Metody badań</a:t>
            </a:r>
          </a:p>
        </p:txBody>
      </p:sp>
      <p:sp>
        <p:nvSpPr>
          <p:cNvPr id="3" name="Symbol zastępczy zawartości 2"/>
          <p:cNvSpPr>
            <a:spLocks noGrp="1"/>
          </p:cNvSpPr>
          <p:nvPr>
            <p:ph idx="1"/>
          </p:nvPr>
        </p:nvSpPr>
        <p:spPr>
          <a:xfrm>
            <a:off x="457200" y="1935480"/>
            <a:ext cx="7643192" cy="4229824"/>
          </a:xfrm>
        </p:spPr>
        <p:txBody>
          <a:bodyPr>
            <a:normAutofit/>
          </a:bodyPr>
          <a:lstStyle/>
          <a:p>
            <a:pPr marL="0" indent="0" algn="just">
              <a:lnSpc>
                <a:spcPct val="150000"/>
              </a:lnSpc>
              <a:buNone/>
            </a:pPr>
            <a:r>
              <a:rPr lang="pl-PL" sz="2200" dirty="0">
                <a:latin typeface="Times New Roman" pitchFamily="18" charset="0"/>
                <a:cs typeface="Times New Roman" pitchFamily="18" charset="0"/>
              </a:rPr>
              <a:t>Przeprowadzono analizę dokumentacji z zakresu systemu HACCP obowiązującej w badanej </a:t>
            </a:r>
            <a:r>
              <a:rPr lang="pl-PL" sz="2200" dirty="0" smtClean="0">
                <a:latin typeface="Times New Roman" pitchFamily="18" charset="0"/>
                <a:cs typeface="Times New Roman" pitchFamily="18" charset="0"/>
              </a:rPr>
              <a:t>piekarni.</a:t>
            </a:r>
          </a:p>
          <a:p>
            <a:pPr marL="0" indent="0" algn="just">
              <a:lnSpc>
                <a:spcPct val="150000"/>
              </a:lnSpc>
              <a:buNone/>
            </a:pPr>
            <a:r>
              <a:rPr lang="pl-PL" sz="2200" dirty="0" smtClean="0">
                <a:latin typeface="Times New Roman" pitchFamily="18" charset="0"/>
                <a:cs typeface="Times New Roman" pitchFamily="18" charset="0"/>
              </a:rPr>
              <a:t>Do </a:t>
            </a:r>
            <a:r>
              <a:rPr lang="pl-PL" sz="2200" dirty="0">
                <a:latin typeface="Times New Roman" pitchFamily="18" charset="0"/>
                <a:cs typeface="Times New Roman" pitchFamily="18" charset="0"/>
              </a:rPr>
              <a:t>badań ankietowych posłużono się autorskim kwestionariuszem </a:t>
            </a:r>
            <a:r>
              <a:rPr lang="pl-PL" sz="2200" dirty="0" smtClean="0">
                <a:latin typeface="Times New Roman" pitchFamily="18" charset="0"/>
                <a:cs typeface="Times New Roman" pitchFamily="18" charset="0"/>
              </a:rPr>
              <a:t>w formie papierowej, który został przekazany pracownikom zakładu. </a:t>
            </a:r>
            <a:r>
              <a:rPr lang="pl-PL" sz="2200" dirty="0">
                <a:latin typeface="Times New Roman" pitchFamily="18" charset="0"/>
                <a:cs typeface="Times New Roman" pitchFamily="18" charset="0"/>
              </a:rPr>
              <a:t>Ankieta w części zasadniczej składała się z pytań zamkniętych jednokrotnego wyboru i pytań otwartych oraz </a:t>
            </a:r>
            <a:r>
              <a:rPr lang="pl-PL" sz="2200" dirty="0" smtClean="0">
                <a:latin typeface="Times New Roman" pitchFamily="18" charset="0"/>
                <a:cs typeface="Times New Roman" pitchFamily="18" charset="0"/>
              </a:rPr>
              <a:t>metryczki.</a:t>
            </a:r>
            <a:endParaRPr lang="pl-PL" sz="2200" dirty="0">
              <a:latin typeface="Times New Roman" pitchFamily="18" charset="0"/>
              <a:cs typeface="Times New Roman" pitchFamily="18" charset="0"/>
            </a:endParaRPr>
          </a:p>
        </p:txBody>
      </p:sp>
    </p:spTree>
    <p:extLst>
      <p:ext uri="{BB962C8B-B14F-4D97-AF65-F5344CB8AC3E}">
        <p14:creationId xmlns:p14="http://schemas.microsoft.com/office/powerpoint/2010/main" val="4101365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692696"/>
            <a:ext cx="8229600" cy="722344"/>
          </a:xfrm>
        </p:spPr>
        <p:txBody>
          <a:bodyPr>
            <a:normAutofit/>
          </a:bodyPr>
          <a:lstStyle/>
          <a:p>
            <a:pPr algn="ctr"/>
            <a:r>
              <a:rPr lang="pl-PL" sz="4400" b="1" dirty="0">
                <a:solidFill>
                  <a:schemeClr val="accent3">
                    <a:tint val="90000"/>
                    <a:satMod val="12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Wyniki badań</a:t>
            </a:r>
          </a:p>
        </p:txBody>
      </p:sp>
      <p:sp>
        <p:nvSpPr>
          <p:cNvPr id="3" name="Symbol zastępczy zawartości 2"/>
          <p:cNvSpPr>
            <a:spLocks noGrp="1"/>
          </p:cNvSpPr>
          <p:nvPr>
            <p:ph idx="1"/>
          </p:nvPr>
        </p:nvSpPr>
        <p:spPr>
          <a:xfrm>
            <a:off x="457200" y="1844824"/>
            <a:ext cx="8229600" cy="4479776"/>
          </a:xfrm>
        </p:spPr>
        <p:txBody>
          <a:bodyPr>
            <a:normAutofit/>
          </a:bodyPr>
          <a:lstStyle/>
          <a:p>
            <a:pPr marL="0" indent="0">
              <a:lnSpc>
                <a:spcPct val="150000"/>
              </a:lnSpc>
              <a:buNone/>
            </a:pPr>
            <a:r>
              <a:rPr lang="pl-PL" sz="2500" dirty="0" smtClean="0">
                <a:latin typeface="Times New Roman" pitchFamily="18" charset="0"/>
                <a:cs typeface="Times New Roman" pitchFamily="18" charset="0"/>
              </a:rPr>
              <a:t>Księga HACCP:</a:t>
            </a:r>
            <a:endParaRPr lang="pl-PL" sz="2400" dirty="0" smtClean="0">
              <a:latin typeface="Times New Roman" pitchFamily="18" charset="0"/>
              <a:cs typeface="Times New Roman" pitchFamily="18" charset="0"/>
            </a:endParaRPr>
          </a:p>
          <a:p>
            <a:pPr lvl="0">
              <a:lnSpc>
                <a:spcPct val="150000"/>
              </a:lnSpc>
            </a:pPr>
            <a:r>
              <a:rPr lang="pl-PL" sz="2000" dirty="0"/>
              <a:t>Część pierwsza – informacje wstępne: definicje związane z systemem, zarządzenie o powołaniu zespołu HACCP, </a:t>
            </a:r>
            <a:r>
              <a:rPr lang="pl-PL" sz="2000" dirty="0" smtClean="0"/>
              <a:t>szkolenia</a:t>
            </a:r>
            <a:br>
              <a:rPr lang="pl-PL" sz="2000" dirty="0" smtClean="0"/>
            </a:br>
            <a:r>
              <a:rPr lang="pl-PL" sz="2000" dirty="0" smtClean="0"/>
              <a:t>i </a:t>
            </a:r>
            <a:r>
              <a:rPr lang="pl-PL" sz="2000" dirty="0"/>
              <a:t>świadomość personelu oraz plan </a:t>
            </a:r>
            <a:r>
              <a:rPr lang="pl-PL" sz="2000" dirty="0" smtClean="0"/>
              <a:t>pomieszczeń;</a:t>
            </a:r>
            <a:endParaRPr lang="pl-PL" sz="2000" dirty="0"/>
          </a:p>
          <a:p>
            <a:pPr lvl="0">
              <a:lnSpc>
                <a:spcPct val="150000"/>
              </a:lnSpc>
            </a:pPr>
            <a:r>
              <a:rPr lang="pl-PL" sz="2000" dirty="0"/>
              <a:t>Część druga – opis systemu HACCP: opisy produktów, weryfikacje schematu procesu </a:t>
            </a:r>
            <a:r>
              <a:rPr lang="pl-PL" sz="2000" dirty="0" smtClean="0"/>
              <a:t>technologicznego, ustanowienia </a:t>
            </a:r>
            <a:r>
              <a:rPr lang="pl-PL" sz="2000" dirty="0"/>
              <a:t>dokumentacji oraz sposobów przechowywania </a:t>
            </a:r>
            <a:r>
              <a:rPr lang="pl-PL" sz="2000" dirty="0" smtClean="0"/>
              <a:t>zapisów;</a:t>
            </a:r>
            <a:endParaRPr lang="pl-PL" sz="2000" dirty="0"/>
          </a:p>
          <a:p>
            <a:pPr lvl="0">
              <a:lnSpc>
                <a:spcPct val="150000"/>
              </a:lnSpc>
            </a:pPr>
            <a:r>
              <a:rPr lang="pl-PL" sz="2000" dirty="0"/>
              <a:t>Część trzecia – informacje uzupełniające: załączniki.</a:t>
            </a:r>
          </a:p>
          <a:p>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val="2236317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764704"/>
            <a:ext cx="8435280" cy="708688"/>
          </a:xfrm>
        </p:spPr>
        <p:txBody>
          <a:bodyPr>
            <a:noAutofit/>
          </a:bodyPr>
          <a:lstStyle/>
          <a:p>
            <a:pPr algn="ctr"/>
            <a:r>
              <a:rPr lang="pl-PL" sz="4400" b="1" dirty="0">
                <a:solidFill>
                  <a:schemeClr val="accent3">
                    <a:tint val="90000"/>
                    <a:satMod val="12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Wyniki badań</a:t>
            </a:r>
          </a:p>
        </p:txBody>
      </p:sp>
      <p:sp>
        <p:nvSpPr>
          <p:cNvPr id="3" name="Symbol zastępczy zawartości 2"/>
          <p:cNvSpPr>
            <a:spLocks noGrp="1"/>
          </p:cNvSpPr>
          <p:nvPr>
            <p:ph idx="1"/>
          </p:nvPr>
        </p:nvSpPr>
        <p:spPr>
          <a:xfrm>
            <a:off x="457200" y="1844824"/>
            <a:ext cx="8147248" cy="4479776"/>
          </a:xfrm>
        </p:spPr>
        <p:txBody>
          <a:bodyPr>
            <a:normAutofit/>
          </a:bodyPr>
          <a:lstStyle/>
          <a:p>
            <a:pPr marL="0" indent="0" algn="ctr">
              <a:buNone/>
            </a:pPr>
            <a:r>
              <a:rPr lang="pl-PL" sz="2400" dirty="0">
                <a:latin typeface="Times New Roman" pitchFamily="18" charset="0"/>
                <a:cs typeface="Times New Roman" pitchFamily="18" charset="0"/>
              </a:rPr>
              <a:t>Samoocena respondentów na temat stanu wiedzy z zakresu bezpieczeństwa </a:t>
            </a:r>
            <a:r>
              <a:rPr lang="pl-PL" sz="2400" dirty="0" smtClean="0">
                <a:latin typeface="Times New Roman" pitchFamily="18" charset="0"/>
                <a:cs typeface="Times New Roman" pitchFamily="18" charset="0"/>
              </a:rPr>
              <a:t>żywności</a:t>
            </a:r>
          </a:p>
          <a:p>
            <a:pPr marL="0" indent="0">
              <a:buNone/>
            </a:pPr>
            <a:endParaRPr lang="pl-PL" sz="2200" dirty="0">
              <a:latin typeface="Times New Roman" pitchFamily="18" charset="0"/>
              <a:cs typeface="Times New Roman" pitchFamily="18" charset="0"/>
            </a:endParaRPr>
          </a:p>
        </p:txBody>
      </p:sp>
      <p:graphicFrame>
        <p:nvGraphicFramePr>
          <p:cNvPr id="4" name="Wykres 3"/>
          <p:cNvGraphicFramePr/>
          <p:nvPr>
            <p:extLst>
              <p:ext uri="{D42A27DB-BD31-4B8C-83A1-F6EECF244321}">
                <p14:modId xmlns:p14="http://schemas.microsoft.com/office/powerpoint/2010/main" val="2189549897"/>
              </p:ext>
            </p:extLst>
          </p:nvPr>
        </p:nvGraphicFramePr>
        <p:xfrm>
          <a:off x="611560" y="2708920"/>
          <a:ext cx="7776864" cy="36743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6463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764704"/>
            <a:ext cx="8229600" cy="722344"/>
          </a:xfrm>
        </p:spPr>
        <p:txBody>
          <a:bodyPr>
            <a:normAutofit/>
          </a:bodyPr>
          <a:lstStyle/>
          <a:p>
            <a:pPr algn="ctr"/>
            <a:r>
              <a:rPr lang="pl-PL" sz="4400" b="1" dirty="0">
                <a:solidFill>
                  <a:schemeClr val="accent3">
                    <a:tint val="90000"/>
                    <a:satMod val="12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Wyniki badań</a:t>
            </a:r>
          </a:p>
        </p:txBody>
      </p:sp>
      <p:sp>
        <p:nvSpPr>
          <p:cNvPr id="3" name="Symbol zastępczy zawartości 2"/>
          <p:cNvSpPr>
            <a:spLocks noGrp="1"/>
          </p:cNvSpPr>
          <p:nvPr>
            <p:ph idx="1"/>
          </p:nvPr>
        </p:nvSpPr>
        <p:spPr/>
        <p:txBody>
          <a:bodyPr>
            <a:normAutofit/>
          </a:bodyPr>
          <a:lstStyle/>
          <a:p>
            <a:pPr marL="0" indent="0" algn="ctr">
              <a:buNone/>
            </a:pPr>
            <a:r>
              <a:rPr lang="pl-PL" sz="2400" dirty="0">
                <a:latin typeface="Times New Roman" pitchFamily="18" charset="0"/>
                <a:cs typeface="Times New Roman" pitchFamily="18" charset="0"/>
              </a:rPr>
              <a:t>Udział w szkoleniach z zakresu systemu HACCP w zależności </a:t>
            </a:r>
            <a:br>
              <a:rPr lang="pl-PL" sz="2400" dirty="0">
                <a:latin typeface="Times New Roman" pitchFamily="18" charset="0"/>
                <a:cs typeface="Times New Roman" pitchFamily="18" charset="0"/>
              </a:rPr>
            </a:br>
            <a:r>
              <a:rPr lang="pl-PL" sz="2400" dirty="0">
                <a:latin typeface="Times New Roman" pitchFamily="18" charset="0"/>
                <a:cs typeface="Times New Roman" pitchFamily="18" charset="0"/>
              </a:rPr>
              <a:t>od wykształcenia</a:t>
            </a:r>
          </a:p>
        </p:txBody>
      </p:sp>
      <p:graphicFrame>
        <p:nvGraphicFramePr>
          <p:cNvPr id="5" name="Wykres 4"/>
          <p:cNvGraphicFramePr/>
          <p:nvPr>
            <p:extLst>
              <p:ext uri="{D42A27DB-BD31-4B8C-83A1-F6EECF244321}">
                <p14:modId xmlns:p14="http://schemas.microsoft.com/office/powerpoint/2010/main" val="70465107"/>
              </p:ext>
            </p:extLst>
          </p:nvPr>
        </p:nvGraphicFramePr>
        <p:xfrm>
          <a:off x="683568" y="2924944"/>
          <a:ext cx="7704856" cy="36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836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764704"/>
            <a:ext cx="8229600" cy="722344"/>
          </a:xfrm>
        </p:spPr>
        <p:txBody>
          <a:bodyPr>
            <a:normAutofit/>
          </a:bodyPr>
          <a:lstStyle/>
          <a:p>
            <a:pPr algn="ctr"/>
            <a:r>
              <a:rPr lang="pl-PL" sz="4400" b="1" dirty="0">
                <a:solidFill>
                  <a:schemeClr val="accent3">
                    <a:tint val="90000"/>
                    <a:satMod val="12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Wyniki badań</a:t>
            </a:r>
          </a:p>
        </p:txBody>
      </p:sp>
      <p:sp>
        <p:nvSpPr>
          <p:cNvPr id="3" name="Symbol zastępczy zawartości 2"/>
          <p:cNvSpPr>
            <a:spLocks noGrp="1"/>
          </p:cNvSpPr>
          <p:nvPr>
            <p:ph idx="1"/>
          </p:nvPr>
        </p:nvSpPr>
        <p:spPr>
          <a:xfrm>
            <a:off x="457200" y="1772816"/>
            <a:ext cx="8229600" cy="4551784"/>
          </a:xfrm>
        </p:spPr>
        <p:txBody>
          <a:bodyPr>
            <a:normAutofit/>
          </a:bodyPr>
          <a:lstStyle/>
          <a:p>
            <a:pPr marL="0" indent="0" algn="ctr">
              <a:buNone/>
            </a:pPr>
            <a:r>
              <a:rPr lang="pl-PL" sz="2400" dirty="0">
                <a:latin typeface="Times New Roman" pitchFamily="18" charset="0"/>
                <a:cs typeface="Times New Roman" pitchFamily="18" charset="0"/>
              </a:rPr>
              <a:t>Czy instrukcje związane z systemem HACCP </a:t>
            </a:r>
            <a:r>
              <a:rPr lang="pl-PL" sz="2400" dirty="0" smtClean="0">
                <a:latin typeface="Times New Roman" pitchFamily="18" charset="0"/>
                <a:cs typeface="Times New Roman" pitchFamily="18" charset="0"/>
              </a:rPr>
              <a:t/>
            </a:r>
            <a:br>
              <a:rPr lang="pl-PL" sz="2400" dirty="0" smtClean="0">
                <a:latin typeface="Times New Roman" pitchFamily="18" charset="0"/>
                <a:cs typeface="Times New Roman" pitchFamily="18" charset="0"/>
              </a:rPr>
            </a:br>
            <a:r>
              <a:rPr lang="pl-PL" sz="2400" dirty="0" smtClean="0">
                <a:latin typeface="Times New Roman" pitchFamily="18" charset="0"/>
                <a:cs typeface="Times New Roman" pitchFamily="18" charset="0"/>
              </a:rPr>
              <a:t>znajdują </a:t>
            </a:r>
            <a:r>
              <a:rPr lang="pl-PL" sz="2400" dirty="0">
                <a:latin typeface="Times New Roman" pitchFamily="18" charset="0"/>
                <a:cs typeface="Times New Roman" pitchFamily="18" charset="0"/>
              </a:rPr>
              <a:t>się </a:t>
            </a:r>
            <a:r>
              <a:rPr lang="pl-PL" sz="2400" dirty="0" smtClean="0">
                <a:latin typeface="Times New Roman" pitchFamily="18" charset="0"/>
                <a:cs typeface="Times New Roman" pitchFamily="18" charset="0"/>
              </a:rPr>
              <a:t>w </a:t>
            </a:r>
            <a:r>
              <a:rPr lang="pl-PL" sz="2400" dirty="0">
                <a:latin typeface="Times New Roman" pitchFamily="18" charset="0"/>
                <a:cs typeface="Times New Roman" pitchFamily="18" charset="0"/>
              </a:rPr>
              <a:t>widocznym miejscu?</a:t>
            </a:r>
          </a:p>
        </p:txBody>
      </p:sp>
      <p:graphicFrame>
        <p:nvGraphicFramePr>
          <p:cNvPr id="4" name="Wykres 3"/>
          <p:cNvGraphicFramePr/>
          <p:nvPr>
            <p:extLst>
              <p:ext uri="{D42A27DB-BD31-4B8C-83A1-F6EECF244321}">
                <p14:modId xmlns:p14="http://schemas.microsoft.com/office/powerpoint/2010/main" val="3952604124"/>
              </p:ext>
            </p:extLst>
          </p:nvPr>
        </p:nvGraphicFramePr>
        <p:xfrm>
          <a:off x="1043608" y="2924944"/>
          <a:ext cx="7344816" cy="34563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63637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620688"/>
            <a:ext cx="8229600" cy="722344"/>
          </a:xfrm>
        </p:spPr>
        <p:txBody>
          <a:bodyPr>
            <a:normAutofit/>
          </a:bodyPr>
          <a:lstStyle/>
          <a:p>
            <a:pPr algn="ctr"/>
            <a:r>
              <a:rPr lang="pl-PL" sz="4400" b="1" dirty="0">
                <a:solidFill>
                  <a:schemeClr val="accent3">
                    <a:tint val="90000"/>
                    <a:satMod val="12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Podsumowanie</a:t>
            </a:r>
          </a:p>
        </p:txBody>
      </p:sp>
      <p:sp>
        <p:nvSpPr>
          <p:cNvPr id="3" name="Symbol zastępczy zawartości 2"/>
          <p:cNvSpPr>
            <a:spLocks noGrp="1"/>
          </p:cNvSpPr>
          <p:nvPr>
            <p:ph idx="1"/>
          </p:nvPr>
        </p:nvSpPr>
        <p:spPr/>
        <p:txBody>
          <a:bodyPr>
            <a:normAutofit/>
          </a:bodyPr>
          <a:lstStyle/>
          <a:p>
            <a:pPr>
              <a:lnSpc>
                <a:spcPct val="150000"/>
              </a:lnSpc>
            </a:pPr>
            <a:r>
              <a:rPr lang="pl-PL" sz="2200" dirty="0">
                <a:latin typeface="Times New Roman" pitchFamily="18" charset="0"/>
                <a:cs typeface="Times New Roman" pitchFamily="18" charset="0"/>
              </a:rPr>
              <a:t>Zakładowa księga HACCP jest </a:t>
            </a:r>
            <a:r>
              <a:rPr lang="pl-PL" sz="2200" dirty="0" smtClean="0">
                <a:latin typeface="Times New Roman" pitchFamily="18" charset="0"/>
                <a:cs typeface="Times New Roman" pitchFamily="18" charset="0"/>
              </a:rPr>
              <a:t>niekompletna; </a:t>
            </a:r>
            <a:endParaRPr lang="pl-PL" sz="2200" dirty="0">
              <a:latin typeface="Times New Roman" pitchFamily="18" charset="0"/>
              <a:cs typeface="Times New Roman" pitchFamily="18" charset="0"/>
            </a:endParaRPr>
          </a:p>
          <a:p>
            <a:pPr>
              <a:lnSpc>
                <a:spcPct val="150000"/>
              </a:lnSpc>
            </a:pPr>
            <a:r>
              <a:rPr lang="pl-PL" sz="2200" dirty="0" smtClean="0">
                <a:latin typeface="Times New Roman" pitchFamily="18" charset="0"/>
                <a:cs typeface="Times New Roman" pitchFamily="18" charset="0"/>
              </a:rPr>
              <a:t>Pracownicy </a:t>
            </a:r>
            <a:r>
              <a:rPr lang="pl-PL" sz="2200" dirty="0">
                <a:latin typeface="Times New Roman" pitchFamily="18" charset="0"/>
                <a:cs typeface="Times New Roman" pitchFamily="18" charset="0"/>
              </a:rPr>
              <a:t>charakteryzowali się słabą wiedzą z zakresu bezpieczeństwa </a:t>
            </a:r>
            <a:r>
              <a:rPr lang="pl-PL" sz="2200" dirty="0" smtClean="0">
                <a:latin typeface="Times New Roman" pitchFamily="18" charset="0"/>
                <a:cs typeface="Times New Roman" pitchFamily="18" charset="0"/>
              </a:rPr>
              <a:t>żywności;</a:t>
            </a:r>
          </a:p>
          <a:p>
            <a:pPr>
              <a:lnSpc>
                <a:spcPct val="150000"/>
              </a:lnSpc>
            </a:pPr>
            <a:r>
              <a:rPr lang="pl-PL" sz="2200" dirty="0">
                <a:latin typeface="Times New Roman" pitchFamily="18" charset="0"/>
                <a:cs typeface="Times New Roman" pitchFamily="18" charset="0"/>
              </a:rPr>
              <a:t>W szkoleniach z zakresu systemu HACCP brali udział tylko pracownicy posiadający wykształcenie średnie lub wyższe</a:t>
            </a:r>
            <a:r>
              <a:rPr lang="pl-PL" sz="2200" dirty="0" smtClean="0">
                <a:latin typeface="Times New Roman" pitchFamily="18" charset="0"/>
                <a:cs typeface="Times New Roman" pitchFamily="18" charset="0"/>
              </a:rPr>
              <a:t>;</a:t>
            </a:r>
          </a:p>
          <a:p>
            <a:pPr>
              <a:lnSpc>
                <a:spcPct val="150000"/>
              </a:lnSpc>
            </a:pPr>
            <a:r>
              <a:rPr lang="pl-PL" sz="2200">
                <a:latin typeface="Times New Roman" pitchFamily="18" charset="0"/>
                <a:cs typeface="Times New Roman" pitchFamily="18" charset="0"/>
              </a:rPr>
              <a:t>W</a:t>
            </a:r>
            <a:r>
              <a:rPr lang="pl-PL" sz="2200" smtClean="0">
                <a:latin typeface="Times New Roman" pitchFamily="18" charset="0"/>
                <a:cs typeface="Times New Roman" pitchFamily="18" charset="0"/>
              </a:rPr>
              <a:t>szystkie </a:t>
            </a:r>
            <a:r>
              <a:rPr lang="pl-PL" sz="2200" dirty="0" smtClean="0">
                <a:latin typeface="Times New Roman" pitchFamily="18" charset="0"/>
                <a:cs typeface="Times New Roman" pitchFamily="18" charset="0"/>
              </a:rPr>
              <a:t>instrukcje związane z systemem HACCP znajdują się w widocznym miejscu.</a:t>
            </a:r>
          </a:p>
          <a:p>
            <a:pPr>
              <a:lnSpc>
                <a:spcPct val="150000"/>
              </a:lnSpc>
            </a:pPr>
            <a:endParaRPr lang="pl-PL" sz="2200" dirty="0">
              <a:latin typeface="Times New Roman" pitchFamily="18" charset="0"/>
              <a:cs typeface="Times New Roman" pitchFamily="18" charset="0"/>
            </a:endParaRPr>
          </a:p>
          <a:p>
            <a:endParaRPr lang="pl-PL"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471818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yw2">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3833</TotalTime>
  <Words>732</Words>
  <Application>Microsoft Office PowerPoint</Application>
  <PresentationFormat>Pokaz na ekranie (4:3)</PresentationFormat>
  <Paragraphs>64</Paragraphs>
  <Slides>9</Slides>
  <Notes>8</Notes>
  <HiddenSlides>0</HiddenSlides>
  <MMClips>0</MMClips>
  <ScaleCrop>false</ScaleCrop>
  <HeadingPairs>
    <vt:vector size="4" baseType="variant">
      <vt:variant>
        <vt:lpstr>Motyw</vt:lpstr>
      </vt:variant>
      <vt:variant>
        <vt:i4>1</vt:i4>
      </vt:variant>
      <vt:variant>
        <vt:lpstr>Tytuły slajdów</vt:lpstr>
      </vt:variant>
      <vt:variant>
        <vt:i4>9</vt:i4>
      </vt:variant>
    </vt:vector>
  </HeadingPairs>
  <TitlesOfParts>
    <vt:vector size="10" baseType="lpstr">
      <vt:lpstr>Motyw2</vt:lpstr>
      <vt:lpstr>Funkcjonowanie systemu HACCP  w wybranej organizacji</vt:lpstr>
      <vt:lpstr>Cel i zakres pracy</vt:lpstr>
      <vt:lpstr>Materiał badań</vt:lpstr>
      <vt:lpstr>Metody badań</vt:lpstr>
      <vt:lpstr>Wyniki badań</vt:lpstr>
      <vt:lpstr>Wyniki badań</vt:lpstr>
      <vt:lpstr>Wyniki badań</vt:lpstr>
      <vt:lpstr>Wyniki badań</vt:lpstr>
      <vt:lpstr>Podsumowanie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Funkcjonowanie systemu HACCP  w wybranej organizacji</dc:title>
  <dc:creator>milajda</dc:creator>
  <cp:lastModifiedBy>Ewelina</cp:lastModifiedBy>
  <cp:revision>22</cp:revision>
  <dcterms:created xsi:type="dcterms:W3CDTF">2018-02-17T15:04:16Z</dcterms:created>
  <dcterms:modified xsi:type="dcterms:W3CDTF">2018-02-21T07:17:41Z</dcterms:modified>
</cp:coreProperties>
</file>